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  <p:sldMasterId id="2147483680" r:id="rId4"/>
  </p:sldMasterIdLst>
  <p:notesMasterIdLst>
    <p:notesMasterId r:id="rId23"/>
  </p:notesMasterIdLst>
  <p:handoutMasterIdLst>
    <p:handoutMasterId r:id="rId24"/>
  </p:handoutMasterIdLst>
  <p:sldIdLst>
    <p:sldId id="473" r:id="rId5"/>
    <p:sldId id="498" r:id="rId6"/>
    <p:sldId id="500" r:id="rId7"/>
    <p:sldId id="501" r:id="rId8"/>
    <p:sldId id="519" r:id="rId9"/>
    <p:sldId id="508" r:id="rId10"/>
    <p:sldId id="511" r:id="rId11"/>
    <p:sldId id="499" r:id="rId12"/>
    <p:sldId id="520" r:id="rId13"/>
    <p:sldId id="502" r:id="rId14"/>
    <p:sldId id="512" r:id="rId15"/>
    <p:sldId id="486" r:id="rId16"/>
    <p:sldId id="509" r:id="rId17"/>
    <p:sldId id="506" r:id="rId18"/>
    <p:sldId id="515" r:id="rId19"/>
    <p:sldId id="513" r:id="rId20"/>
    <p:sldId id="517" r:id="rId21"/>
    <p:sldId id="518" r:id="rId22"/>
  </p:sldIdLst>
  <p:sldSz cx="12192000" cy="6858000"/>
  <p:notesSz cx="6858000" cy="9144000"/>
  <p:embeddedFontLst>
    <p:embeddedFont>
      <p:font typeface="黑体" panose="02010609060101010101" charset="-122"/>
      <p:regular r:id="rId28"/>
    </p:embeddedFont>
    <p:embeddedFont>
      <p:font typeface="微软雅黑" panose="020B0503020204020204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54" userDrawn="1">
          <p15:clr>
            <a:srgbClr val="A4A3A4"/>
          </p15:clr>
        </p15:guide>
        <p15:guide id="2" pos="404" userDrawn="1">
          <p15:clr>
            <a:srgbClr val="A4A3A4"/>
          </p15:clr>
        </p15:guide>
        <p15:guide id="3" orient="horz" pos="4040" userDrawn="1">
          <p15:clr>
            <a:srgbClr val="A4A3A4"/>
          </p15:clr>
        </p15:guide>
        <p15:guide id="4" orient="horz" pos="3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C5E"/>
    <a:srgbClr val="9C5E0C"/>
    <a:srgbClr val="F9DAB1"/>
    <a:srgbClr val="CC9900"/>
    <a:srgbClr val="F92205"/>
    <a:srgbClr val="FB563E"/>
    <a:srgbClr val="F1F2F4"/>
    <a:srgbClr val="4C2502"/>
    <a:srgbClr val="CEA380"/>
    <a:srgbClr val="432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6" autoAdjust="0"/>
    <p:restoredTop sz="92596" autoAdjust="0"/>
  </p:normalViewPr>
  <p:slideViewPr>
    <p:cSldViewPr snapToGrid="0" showGuides="1">
      <p:cViewPr>
        <p:scale>
          <a:sx n="50" d="100"/>
          <a:sy n="50" d="100"/>
        </p:scale>
        <p:origin x="2190" y="1206"/>
      </p:cViewPr>
      <p:guideLst>
        <p:guide pos="7354"/>
        <p:guide pos="404"/>
        <p:guide orient="horz" pos="4040"/>
        <p:guide orient="horz" pos="3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413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</a:rPr>
            </a:fld>
            <a:endParaRPr lang="zh-CN" altLang="en-US">
              <a:latin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</a:rPr>
            </a:fld>
            <a:endParaRPr lang="zh-CN" altLang="en-US">
              <a:latin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573953B-2527-47C1-84AE-17D6E485C3B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6001C6B-BD38-48B6-91DF-F5E5966519A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2.jpeg"/><Relationship Id="rId2" Type="http://schemas.openxmlformats.org/officeDocument/2006/relationships/tags" Target="../tags/tag57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2.jpe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image" Target="../media/image2.jpeg"/><Relationship Id="rId2" Type="http://schemas.openxmlformats.org/officeDocument/2006/relationships/tags" Target="../tags/tag173.xml"/><Relationship Id="rId10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2"/>
            </p:custDataLst>
          </p:nvPr>
        </p:nvSpPr>
        <p:spPr>
          <a:xfrm>
            <a:off x="0" y="6595230"/>
            <a:ext cx="12207240" cy="26277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285"/>
            <a:ext cx="12192000" cy="317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858400" y="2314800"/>
            <a:ext cx="6492684" cy="899167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858400" y="1821600"/>
            <a:ext cx="6492684" cy="306706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400" i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388400" y="6070850"/>
            <a:ext cx="3417958" cy="278983"/>
          </a:xfrm>
        </p:spPr>
        <p:txBody>
          <a:bodyPr lIns="90000" tIns="46800" rIns="90000" bIns="4680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 spc="300" baseline="0"/>
            </a:lvl1pPr>
          </a:lstStyle>
          <a:p>
            <a:pPr lvl="0"/>
            <a:r>
              <a:rPr lang="zh-CN" altLang="en-US" dirty="0"/>
              <a:t>汇报人信息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62000" y="2808000"/>
            <a:ext cx="6480250" cy="829945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800" b="0" u="none" strike="noStrike" kern="1200" cap="none" spc="6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862000" y="3788410"/>
            <a:ext cx="6480250" cy="95313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200000"/>
              </a:lnSpc>
              <a:spcAft>
                <a:spcPts val="0"/>
              </a:spcAft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 descr="e7d195523061f1c0d318120d6aeaf1b6ccceb6ba3da59c0775C5DE19DDDEBC09ED96DBD9900D9848D623ECAD1D4904B78047D0015C22C8BE97228BE8B5BFF08FE7A3AE04126DA07312A96C0F69F9BAB774A1A80D3F634447614569C9F3240A90E4AE33FB4ACD86DDE6F14078B6B5087E12C18EC1B0027BE38FC0CC5B27EC895096B39F09E44028FE"/>
          <p:cNvSpPr/>
          <p:nvPr userDrawn="1">
            <p:custDataLst>
              <p:tags r:id="rId7"/>
            </p:custDataLst>
          </p:nvPr>
        </p:nvSpPr>
        <p:spPr>
          <a:xfrm>
            <a:off x="0" y="1"/>
            <a:ext cx="3186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2"/>
            </p:custDataLst>
          </p:nvPr>
        </p:nvSpPr>
        <p:spPr>
          <a:xfrm>
            <a:off x="848995" y="1270"/>
            <a:ext cx="4907915" cy="685673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285"/>
            <a:ext cx="12192000" cy="3171825"/>
          </a:xfrm>
          <a:prstGeom prst="rect">
            <a:avLst/>
          </a:prstGeom>
        </p:spPr>
      </p:pic>
      <p:sp>
        <p:nvSpPr>
          <p:cNvPr id="15" name="矩形 14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4"/>
            </p:custDataLst>
          </p:nvPr>
        </p:nvSpPr>
        <p:spPr>
          <a:xfrm>
            <a:off x="0" y="6595230"/>
            <a:ext cx="12207240" cy="26277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857277" y="2314800"/>
            <a:ext cx="6492684" cy="92201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88400" y="6070850"/>
            <a:ext cx="3417958" cy="260350"/>
          </a:xfrm>
        </p:spPr>
        <p:txBody>
          <a:bodyPr lIns="90000" tIns="46800" rIns="90000" bIns="4680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 spc="300" baseline="0"/>
            </a:lvl1pPr>
          </a:lstStyle>
          <a:p>
            <a:pPr lvl="0"/>
            <a:r>
              <a:rPr lang="zh-CN" altLang="en-US" dirty="0"/>
              <a:t>汇报人信息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2857277" y="1820108"/>
            <a:ext cx="6492684" cy="30670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4"/>
          <p:cNvPicPr>
            <a:picLocks noChangeAspect="1"/>
          </p:cNvPicPr>
          <p:nvPr userDrawn="1"/>
        </p:nvPicPr>
        <p:blipFill>
          <a:blip r:embed="rId2"/>
          <a:srcRect l="3716" t="3954" r="8175" b="40833"/>
          <a:stretch>
            <a:fillRect/>
          </a:stretch>
        </p:blipFill>
        <p:spPr>
          <a:xfrm>
            <a:off x="0" y="0"/>
            <a:ext cx="12198350" cy="687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2"/>
            </p:custDataLst>
          </p:nvPr>
        </p:nvSpPr>
        <p:spPr>
          <a:xfrm>
            <a:off x="0" y="6595230"/>
            <a:ext cx="12207240" cy="26277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285"/>
            <a:ext cx="12192000" cy="3171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858400" y="2314800"/>
            <a:ext cx="6492684" cy="899167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2858400" y="1821600"/>
            <a:ext cx="6492684" cy="306706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400" i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388400" y="6070850"/>
            <a:ext cx="3417958" cy="278983"/>
          </a:xfrm>
        </p:spPr>
        <p:txBody>
          <a:bodyPr lIns="90000" tIns="46800" rIns="90000" bIns="4680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 spc="300" baseline="0"/>
            </a:lvl1pPr>
          </a:lstStyle>
          <a:p>
            <a:pPr lvl="0"/>
            <a:r>
              <a:rPr lang="zh-CN" altLang="en-US" dirty="0"/>
              <a:t>汇报人信息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862000" y="2808000"/>
            <a:ext cx="6480250" cy="829945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4800" b="0" u="none" strike="noStrike" kern="1200" cap="none" spc="6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862000" y="3788410"/>
            <a:ext cx="6480250" cy="953135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200000"/>
              </a:lnSpc>
              <a:spcAft>
                <a:spcPts val="0"/>
              </a:spcAft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 descr="e7d195523061f1c0d318120d6aeaf1b6ccceb6ba3da59c0775C5DE19DDDEBC09ED96DBD9900D9848D623ECAD1D4904B78047D0015C22C8BE97228BE8B5BFF08FE7A3AE04126DA07312A96C0F69F9BAB774A1A80D3F634447614569C9F3240A90E4AE33FB4ACD86DDE6F14078B6B5087E12C18EC1B0027BE38FC0CC5B27EC895096B39F09E44028FE"/>
          <p:cNvSpPr/>
          <p:nvPr userDrawn="1">
            <p:custDataLst>
              <p:tags r:id="rId7"/>
            </p:custDataLst>
          </p:nvPr>
        </p:nvSpPr>
        <p:spPr>
          <a:xfrm>
            <a:off x="0" y="1"/>
            <a:ext cx="3186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2"/>
            </p:custDataLst>
          </p:nvPr>
        </p:nvSpPr>
        <p:spPr>
          <a:xfrm>
            <a:off x="848995" y="1270"/>
            <a:ext cx="4907915" cy="685673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285"/>
            <a:ext cx="12192000" cy="3171825"/>
          </a:xfrm>
          <a:prstGeom prst="rect">
            <a:avLst/>
          </a:prstGeom>
        </p:spPr>
      </p:pic>
      <p:sp>
        <p:nvSpPr>
          <p:cNvPr id="15" name="矩形 14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/>
          <p:nvPr userDrawn="1">
            <p:custDataLst>
              <p:tags r:id="rId4"/>
            </p:custDataLst>
          </p:nvPr>
        </p:nvSpPr>
        <p:spPr>
          <a:xfrm>
            <a:off x="0" y="6595230"/>
            <a:ext cx="12207240" cy="262770"/>
          </a:xfrm>
          <a:prstGeom prst="rect">
            <a:avLst/>
          </a:prstGeom>
          <a:solidFill>
            <a:srgbClr val="C4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857277" y="2314800"/>
            <a:ext cx="6492684" cy="92201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88400" y="6070850"/>
            <a:ext cx="3417958" cy="260350"/>
          </a:xfrm>
        </p:spPr>
        <p:txBody>
          <a:bodyPr lIns="90000" tIns="46800" rIns="90000" bIns="4680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 spc="300" baseline="0"/>
            </a:lvl1pPr>
          </a:lstStyle>
          <a:p>
            <a:pPr lvl="0"/>
            <a:r>
              <a:rPr lang="zh-CN" altLang="en-US" dirty="0"/>
              <a:t>汇报人信息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2857277" y="1820108"/>
            <a:ext cx="6492684" cy="30670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i="1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5" Type="http://schemas.openxmlformats.org/officeDocument/2006/relationships/theme" Target="../theme/theme2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slideLayout" Target="../slideLayouts/slideLayout14.xml"/><Relationship Id="rId19" Type="http://schemas.openxmlformats.org/officeDocument/2006/relationships/tags" Target="../tags/tag11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5" Type="http://schemas.openxmlformats.org/officeDocument/2006/relationships/theme" Target="../theme/theme3.xml"/><Relationship Id="rId24" Type="http://schemas.openxmlformats.org/officeDocument/2006/relationships/tags" Target="../tags/tag232.xml"/><Relationship Id="rId23" Type="http://schemas.openxmlformats.org/officeDocument/2006/relationships/tags" Target="../tags/tag231.xml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slideLayout" Target="../slideLayouts/slideLayout32.xml"/><Relationship Id="rId19" Type="http://schemas.openxmlformats.org/officeDocument/2006/relationships/tags" Target="../tags/tag227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image" Target="../media/image3.jpeg"/><Relationship Id="rId1" Type="http://schemas.openxmlformats.org/officeDocument/2006/relationships/tags" Target="../tags/tag23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331.xml"/><Relationship Id="rId15" Type="http://schemas.openxmlformats.org/officeDocument/2006/relationships/tags" Target="../tags/tag330.xml"/><Relationship Id="rId14" Type="http://schemas.openxmlformats.org/officeDocument/2006/relationships/tags" Target="../tags/tag329.xml"/><Relationship Id="rId13" Type="http://schemas.openxmlformats.org/officeDocument/2006/relationships/tags" Target="../tags/tag328.xml"/><Relationship Id="rId12" Type="http://schemas.openxmlformats.org/officeDocument/2006/relationships/tags" Target="../tags/tag327.xml"/><Relationship Id="rId11" Type="http://schemas.openxmlformats.org/officeDocument/2006/relationships/tags" Target="../tags/tag326.xml"/><Relationship Id="rId10" Type="http://schemas.openxmlformats.org/officeDocument/2006/relationships/tags" Target="../tags/tag325.xml"/><Relationship Id="rId1" Type="http://schemas.openxmlformats.org/officeDocument/2006/relationships/tags" Target="../tags/tag31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1" Type="http://schemas.openxmlformats.org/officeDocument/2006/relationships/slideLayout" Target="../slideLayouts/slideLayout19.xml"/><Relationship Id="rId30" Type="http://schemas.openxmlformats.org/officeDocument/2006/relationships/tags" Target="../tags/tag361.xml"/><Relationship Id="rId3" Type="http://schemas.openxmlformats.org/officeDocument/2006/relationships/tags" Target="../tags/tag334.xml"/><Relationship Id="rId29" Type="http://schemas.openxmlformats.org/officeDocument/2006/relationships/tags" Target="../tags/tag360.xml"/><Relationship Id="rId28" Type="http://schemas.openxmlformats.org/officeDocument/2006/relationships/tags" Target="../tags/tag359.xml"/><Relationship Id="rId27" Type="http://schemas.openxmlformats.org/officeDocument/2006/relationships/tags" Target="../tags/tag358.xml"/><Relationship Id="rId26" Type="http://schemas.openxmlformats.org/officeDocument/2006/relationships/tags" Target="../tags/tag357.xml"/><Relationship Id="rId25" Type="http://schemas.openxmlformats.org/officeDocument/2006/relationships/tags" Target="../tags/tag356.xml"/><Relationship Id="rId24" Type="http://schemas.openxmlformats.org/officeDocument/2006/relationships/tags" Target="../tags/tag355.xml"/><Relationship Id="rId23" Type="http://schemas.openxmlformats.org/officeDocument/2006/relationships/tags" Target="../tags/tag354.xml"/><Relationship Id="rId22" Type="http://schemas.openxmlformats.org/officeDocument/2006/relationships/tags" Target="../tags/tag353.xml"/><Relationship Id="rId21" Type="http://schemas.openxmlformats.org/officeDocument/2006/relationships/tags" Target="../tags/tag352.xml"/><Relationship Id="rId20" Type="http://schemas.openxmlformats.org/officeDocument/2006/relationships/tags" Target="../tags/tag351.xml"/><Relationship Id="rId2" Type="http://schemas.openxmlformats.org/officeDocument/2006/relationships/tags" Target="../tags/tag333.xml"/><Relationship Id="rId19" Type="http://schemas.openxmlformats.org/officeDocument/2006/relationships/tags" Target="../tags/tag350.xml"/><Relationship Id="rId18" Type="http://schemas.openxmlformats.org/officeDocument/2006/relationships/tags" Target="../tags/tag349.xml"/><Relationship Id="rId17" Type="http://schemas.openxmlformats.org/officeDocument/2006/relationships/tags" Target="../tags/tag348.xml"/><Relationship Id="rId16" Type="http://schemas.openxmlformats.org/officeDocument/2006/relationships/tags" Target="../tags/tag347.xml"/><Relationship Id="rId15" Type="http://schemas.openxmlformats.org/officeDocument/2006/relationships/tags" Target="../tags/tag346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tags" Target="../tags/tag3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tags" Target="../tags/tag374.xml"/><Relationship Id="rId5" Type="http://schemas.openxmlformats.org/officeDocument/2006/relationships/tags" Target="../tags/tag373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384.xml"/><Relationship Id="rId15" Type="http://schemas.openxmlformats.org/officeDocument/2006/relationships/tags" Target="../tags/tag383.xml"/><Relationship Id="rId14" Type="http://schemas.openxmlformats.org/officeDocument/2006/relationships/tags" Target="../tags/tag382.xml"/><Relationship Id="rId13" Type="http://schemas.openxmlformats.org/officeDocument/2006/relationships/tags" Target="../tags/tag381.xml"/><Relationship Id="rId12" Type="http://schemas.openxmlformats.org/officeDocument/2006/relationships/tags" Target="../tags/tag380.xml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tags" Target="../tags/tag36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390.xml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image" Target="../media/image3.jpeg"/><Relationship Id="rId2" Type="http://schemas.openxmlformats.org/officeDocument/2006/relationships/tags" Target="../tags/tag410.xml"/><Relationship Id="rId1" Type="http://schemas.openxmlformats.org/officeDocument/2006/relationships/tags" Target="../tags/tag40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1" Type="http://schemas.openxmlformats.org/officeDocument/2006/relationships/slideLayout" Target="../slideLayouts/slideLayout19.xml"/><Relationship Id="rId10" Type="http://schemas.openxmlformats.org/officeDocument/2006/relationships/tags" Target="../tags/tag251.xml"/><Relationship Id="rId1" Type="http://schemas.openxmlformats.org/officeDocument/2006/relationships/tags" Target="../tags/tag2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260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2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276.xml"/><Relationship Id="rId15" Type="http://schemas.openxmlformats.org/officeDocument/2006/relationships/tags" Target="../tags/tag275.xml"/><Relationship Id="rId14" Type="http://schemas.openxmlformats.org/officeDocument/2006/relationships/tags" Target="../tags/tag274.xml"/><Relationship Id="rId13" Type="http://schemas.openxmlformats.org/officeDocument/2006/relationships/tags" Target="../tags/tag273.xml"/><Relationship Id="rId12" Type="http://schemas.openxmlformats.org/officeDocument/2006/relationships/tags" Target="../tags/tag272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tags" Target="../tags/tag2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1" Type="http://schemas.openxmlformats.org/officeDocument/2006/relationships/slideLayout" Target="../slideLayouts/slideLayout19.xml"/><Relationship Id="rId30" Type="http://schemas.openxmlformats.org/officeDocument/2006/relationships/tags" Target="../tags/tag306.xml"/><Relationship Id="rId3" Type="http://schemas.openxmlformats.org/officeDocument/2006/relationships/tags" Target="../tags/tag279.xml"/><Relationship Id="rId29" Type="http://schemas.openxmlformats.org/officeDocument/2006/relationships/tags" Target="../tags/tag305.xml"/><Relationship Id="rId28" Type="http://schemas.openxmlformats.org/officeDocument/2006/relationships/tags" Target="../tags/tag304.xml"/><Relationship Id="rId27" Type="http://schemas.openxmlformats.org/officeDocument/2006/relationships/tags" Target="../tags/tag303.xml"/><Relationship Id="rId26" Type="http://schemas.openxmlformats.org/officeDocument/2006/relationships/tags" Target="../tags/tag302.xml"/><Relationship Id="rId25" Type="http://schemas.openxmlformats.org/officeDocument/2006/relationships/tags" Target="../tags/tag301.xml"/><Relationship Id="rId24" Type="http://schemas.openxmlformats.org/officeDocument/2006/relationships/tags" Target="../tags/tag300.xml"/><Relationship Id="rId23" Type="http://schemas.openxmlformats.org/officeDocument/2006/relationships/tags" Target="../tags/tag299.xml"/><Relationship Id="rId22" Type="http://schemas.openxmlformats.org/officeDocument/2006/relationships/tags" Target="../tags/tag298.xml"/><Relationship Id="rId21" Type="http://schemas.openxmlformats.org/officeDocument/2006/relationships/tags" Target="../tags/tag297.xml"/><Relationship Id="rId20" Type="http://schemas.openxmlformats.org/officeDocument/2006/relationships/tags" Target="../tags/tag296.xml"/><Relationship Id="rId2" Type="http://schemas.openxmlformats.org/officeDocument/2006/relationships/tags" Target="../tags/tag278.xml"/><Relationship Id="rId19" Type="http://schemas.openxmlformats.org/officeDocument/2006/relationships/tags" Target="../tags/tag295.xml"/><Relationship Id="rId18" Type="http://schemas.openxmlformats.org/officeDocument/2006/relationships/tags" Target="../tags/tag294.xml"/><Relationship Id="rId17" Type="http://schemas.openxmlformats.org/officeDocument/2006/relationships/tags" Target="../tags/tag293.xml"/><Relationship Id="rId16" Type="http://schemas.openxmlformats.org/officeDocument/2006/relationships/tags" Target="../tags/tag292.xml"/><Relationship Id="rId15" Type="http://schemas.openxmlformats.org/officeDocument/2006/relationships/tags" Target="../tags/tag291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7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3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3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 txBox="1"/>
          <p:nvPr>
            <p:custDataLst>
              <p:tags r:id="rId1"/>
            </p:custDataLst>
          </p:nvPr>
        </p:nvSpPr>
        <p:spPr>
          <a:xfrm>
            <a:off x="5324916" y="394136"/>
            <a:ext cx="1671706" cy="6451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400" i="1" spc="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Futura Medium" panose="020B0602020204020303" charset="0"/>
              </a:rPr>
              <a:t>UNIQLO</a:t>
            </a:r>
            <a:endParaRPr lang="en-US" altLang="zh-CN" sz="1400" i="1" spc="5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Futura Medium" panose="020B0602020204020303" charset="0"/>
            </a:endParaRPr>
          </a:p>
        </p:txBody>
      </p:sp>
      <p:pic>
        <p:nvPicPr>
          <p:cNvPr id="5" name="图片 4" descr="R"/>
          <p:cNvPicPr>
            <a:picLocks noChangeAspect="1"/>
          </p:cNvPicPr>
          <p:nvPr/>
        </p:nvPicPr>
        <p:blipFill>
          <a:blip r:embed="rId2"/>
          <a:srcRect l="38542" t="18775" r="39214" b="48999"/>
          <a:stretch>
            <a:fillRect/>
          </a:stretch>
        </p:blipFill>
        <p:spPr>
          <a:xfrm>
            <a:off x="5147310" y="3375660"/>
            <a:ext cx="2026920" cy="1731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67175" y="5455285"/>
            <a:ext cx="4259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REPORTER : Judy  Cecilia</a:t>
            </a:r>
            <a:endParaRPr lang="en-US" altLang="zh-CN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42815" y="5915660"/>
            <a:ext cx="283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TIME : 2025/11/20</a:t>
            </a:r>
            <a:endParaRPr lang="en-US" altLang="zh-CN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713740" y="904240"/>
            <a:ext cx="11149330" cy="2122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44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IMC Effectiveness Analysis of Print VS Digital Media for UNIQLO UT Collection</a:t>
            </a:r>
            <a:endParaRPr lang="en-US" altLang="zh-CN" sz="44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Digital Advertising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98475" y="1891665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184900" y="1891665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41985" y="200279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High interactivity, supports UGC secondary sharing.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499110" y="3578860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498475" y="5266055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41985" y="3836670"/>
            <a:ext cx="5137150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Real-time data tracking.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641985" y="5385435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Perfect for conveying IP sentiment and value.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330950" y="200279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Information overload, audience attention scattered.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184900" y="3578860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6184900" y="5266055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6330950" y="366776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Exposure is unstable due to the platform algorithm.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330950" y="5523865"/>
            <a:ext cx="5137150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 cannot be personalized.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1993265" y="1190625"/>
            <a:ext cx="243459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Advantages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7397115" y="1190625"/>
            <a:ext cx="29629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Disadvantages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2250" y="90805"/>
            <a:ext cx="11784965" cy="1076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AIDA Analysis of Digital advertising </a:t>
            </a:r>
            <a:endParaRPr lang="en-US" altLang="zh-CN" sz="3200" b="1" dirty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(E.g. 2025 Minecraft TikTok Challenge)</a:t>
            </a:r>
            <a:endParaRPr lang="en-US" altLang="zh-CN" sz="3200" b="1" dirty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7072630" y="1169670"/>
            <a:ext cx="4956810" cy="513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995170" y="1169670"/>
            <a:ext cx="5078095" cy="51308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961005" y="1226820"/>
            <a:ext cx="314642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Specific Performance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45415" y="1682750"/>
            <a:ext cx="1849120" cy="118364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9245" y="207518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Awareness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995170" y="1682750"/>
            <a:ext cx="5073650" cy="1229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994535" y="2867025"/>
            <a:ext cx="5073650" cy="129095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2000250" y="4098925"/>
            <a:ext cx="5073015" cy="13449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995170" y="5443855"/>
            <a:ext cx="5073650" cy="129095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7069455" y="1682750"/>
            <a:ext cx="4967605" cy="118364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7068185" y="2866390"/>
            <a:ext cx="4973955" cy="1229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7073265" y="4095750"/>
            <a:ext cx="4963160" cy="134683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7070090" y="5442585"/>
            <a:ext cx="4958715" cy="12966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45415" y="2866390"/>
            <a:ext cx="1849120" cy="12325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151130" y="4098925"/>
            <a:ext cx="1849120" cy="134683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51130" y="5437505"/>
            <a:ext cx="1849120" cy="12992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1995170" y="1685290"/>
            <a:ext cx="507365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Tiktok users brushed the video of "building blocks in UT" released by the expert "Mini World Fans", and saw the topic # UT box challenge.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9"/>
            </p:custDataLst>
          </p:nvPr>
        </p:nvSpPr>
        <p:spPr>
          <a:xfrm>
            <a:off x="7148830" y="1217295"/>
            <a:ext cx="4859020" cy="4083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Corresponding UT Marketing Action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7032625" y="1939290"/>
            <a:ext cx="4974590" cy="614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first 5 seconds of the video display "Minecraft" UT print.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280670" y="331343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Interest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2"/>
            </p:custDataLst>
          </p:nvPr>
        </p:nvSpPr>
        <p:spPr>
          <a:xfrm>
            <a:off x="309245" y="4598035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Desire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309245" y="595376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Action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2000250" y="3077210"/>
            <a:ext cx="5073650" cy="875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challenge rules state: "Post the same outfit video to win Minecraft merchandise." This encourages users to participate.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7054215" y="3173730"/>
            <a:ext cx="4974590" cy="614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video has a shopping link with "Click to buy UT to join the challenge".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2225675" y="4357370"/>
            <a:ext cx="4643120" cy="9264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Seeing the comment “Worn UT to check in at the game expo,” users are eager for validation from their social circle.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7054215" y="4257675"/>
            <a:ext cx="4974590" cy="875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Pin this topic to </a:t>
            </a:r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feed. 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Premium posts will be featured in a carousel on UNIQLO stores.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7090410" y="5836285"/>
            <a:ext cx="4974590" cy="614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TikTok automatically associates topics, lowering the barrier to posting.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29"/>
            </p:custDataLst>
          </p:nvPr>
        </p:nvSpPr>
        <p:spPr>
          <a:xfrm>
            <a:off x="2008505" y="5755005"/>
            <a:ext cx="5073650" cy="75819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Click on the link to purchase UT, shoot and post a dressing video.</a:t>
            </a:r>
            <a:endParaRPr lang="zh-CN" altLang="en-US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6598748" y="2763958"/>
            <a:ext cx="457701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7P THEORY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6761480" y="4093845"/>
            <a:ext cx="4415155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Marketing Mix </a:t>
            </a:r>
            <a:endParaRPr lang="en-US" altLang="zh-CN" sz="20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(Application of The 7P Theory)</a:t>
            </a:r>
            <a:endParaRPr lang="zh-CN" altLang="en-US" sz="2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3"/>
            </p:custDataLst>
          </p:nvPr>
        </p:nvCxnSpPr>
        <p:spPr>
          <a:xfrm>
            <a:off x="6761554" y="380569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641383" y="186575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FOUR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29857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74650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Marketing Mix (Application of The 7P Theory)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98475" y="1186815"/>
            <a:ext cx="11334115" cy="704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641985" y="1339850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PRODUCT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IP-collaborated T-shirts that blend cultural appeal with essential functionality.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98475" y="1891665"/>
            <a:ext cx="11334115" cy="704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41985" y="2066925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PRICE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79-150 yuan, suitable for young people's spending power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98475" y="2596515"/>
            <a:ext cx="11334115" cy="704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99110" y="3301365"/>
            <a:ext cx="11334115" cy="704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99110" y="4006215"/>
            <a:ext cx="11334115" cy="704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9110" y="4711065"/>
            <a:ext cx="11334115" cy="9086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641985" y="2771775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PLACE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Offline stores + online e-commerce + social media direct purchase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42620" y="3476625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advertisements (exposure) + Digital Challenge (interactive)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642620" y="4159250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PEOPLE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Store staff provide styling suggestions, influencers guide the creative process.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42620" y="4841875"/>
            <a:ext cx="11190605" cy="7156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PROCESS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 closed-loop system integrating online purchases, logistics delivery, and UGC sharing.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499110" y="5613400"/>
            <a:ext cx="11334115" cy="908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41985" y="5723890"/>
            <a:ext cx="11190605" cy="6927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PHYSICAL EVIDENCE</a:t>
            </a: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IP-themed display in the store's UT section and the striking visual impact of the billboards.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5056505" y="2921635"/>
            <a:ext cx="695706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>
            <a:off x="5124524" y="409017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24368" y="218452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FIVE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29857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74650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Conclusion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99110" y="1826260"/>
            <a:ext cx="10833100" cy="2425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99110" y="5038090"/>
            <a:ext cx="10833100" cy="1387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41985" y="1964690"/>
            <a:ext cx="10468610" cy="21209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Media: </a:t>
            </a:r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Used for "initial exposure" of IP co-branded models to strengthen awareness.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Digital Media:</a:t>
            </a:r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Used for "interactive conversion" and "loyalty maintenance" to extend the marketing cycle.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Combined Effect:</a:t>
            </a:r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Synergy of print + digital increased UT series sales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641985" y="5307330"/>
            <a:ext cx="10092055" cy="902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Controversy over "excessive commercialization" of IP collaborations.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"Data privacy" risks of digital challenges.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499110" y="1164590"/>
            <a:ext cx="771715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Optimal Strategy Recommendations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99110" y="4363720"/>
            <a:ext cx="4396105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Ethical Dilemmas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5056505" y="2921635"/>
            <a:ext cx="695706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References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>
            <a:off x="5124524" y="409017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24368" y="218452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SIX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29857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06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74650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References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98475" y="1118235"/>
            <a:ext cx="11334115" cy="5544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641985" y="1229360"/>
            <a:ext cx="11190605" cy="53232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Aaker, D. A. (1991). Managing brand equity: Capitalizing on the value of a brand name. Free Press.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Lavidge, R. J., &amp; Steiner, G. A. (1961). A model for predictive measurements of advertising effectiveness. Journal of Marketing, 25(6), 59-62.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Sohu.com. (2019, July 3). First time ever! UNIQLO launches global challenge, fun marketing frequently creates bestsellers! Retrieved from https://www.sohu.com/a/324606193_587311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Zhao, J., &amp; Sun, M. M. (2022). Research on influencing factors of user acceptance of cross-border marketing. Journal of Yichun University, 44(1), 37-44.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Niaoge Notes. (2023, April 18). Sichuan brand marketing (brand marketing research). Retrieved from https://www.niaogebiji.com/article-557467-1.html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Advertiser Dry Goods Library. (2023, December 17). Talking about Consumer Journey. Retrieved from https://www.ganhuoku.cn/archives/256635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 descr="e7d195523061f1c0d318120d6aeaf1b6ccceb6ba3da59c0775C5DE19DDDEBC09ED96DBD9900D9848D623ECAD1D4904B78047D0015C22C8BE97228BE8B5BFF08FE7A3AE04126DA07312A96C0F69F9BAB7589C65DBB92F3CCDC001F69BD5DCDF2324DF0465E8E1ABD25685353A360151AEF4E35CB250180EFCBA55E6F46C1B9121957A0C5F060D80A9"/>
          <p:cNvSpPr txBox="1"/>
          <p:nvPr>
            <p:custDataLst>
              <p:tags r:id="rId1"/>
            </p:custDataLst>
          </p:nvPr>
        </p:nvSpPr>
        <p:spPr>
          <a:xfrm>
            <a:off x="5324916" y="394136"/>
            <a:ext cx="1671706" cy="6451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400" i="1" spc="5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Futura Medium" panose="020B0602020204020303" charset="0"/>
              </a:rPr>
              <a:t>UNIQLO</a:t>
            </a:r>
            <a:endParaRPr lang="en-US" altLang="zh-CN" sz="1400" i="1" spc="5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Futura Medium" panose="020B0602020204020303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44245" y="1154430"/>
            <a:ext cx="10525125" cy="110109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445" b="1" dirty="0">
                <a:solidFill>
                  <a:schemeClr val="bg2">
                    <a:lumMod val="50000"/>
                  </a:schemeClr>
                </a:solidFill>
                <a:cs typeface="Times New Roman" panose="02020603050405020304" charset="0"/>
              </a:rPr>
              <a:t>THANK YOU FOR LISTENING</a:t>
            </a:r>
            <a:endParaRPr lang="en-US" altLang="zh-CN" sz="4445" b="1" dirty="0">
              <a:solidFill>
                <a:schemeClr val="bg2">
                  <a:lumMod val="50000"/>
                </a:schemeClr>
              </a:solidFill>
              <a:cs typeface="Times New Roman" panose="02020603050405020304" charset="0"/>
            </a:endParaRPr>
          </a:p>
        </p:txBody>
      </p:sp>
      <p:pic>
        <p:nvPicPr>
          <p:cNvPr id="5" name="图片 4" descr="R"/>
          <p:cNvPicPr>
            <a:picLocks noChangeAspect="1"/>
          </p:cNvPicPr>
          <p:nvPr/>
        </p:nvPicPr>
        <p:blipFill>
          <a:blip r:embed="rId3"/>
          <a:srcRect l="38542" t="18775" r="39214" b="48999"/>
          <a:stretch>
            <a:fillRect/>
          </a:stretch>
        </p:blipFill>
        <p:spPr>
          <a:xfrm>
            <a:off x="5183505" y="3404870"/>
            <a:ext cx="2026920" cy="1731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067175" y="5455285"/>
            <a:ext cx="4259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REPORTER : Judy  Cecilia</a:t>
            </a:r>
            <a:endParaRPr lang="en-US" altLang="zh-CN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78375" y="5915660"/>
            <a:ext cx="2836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TIME : 2025/11/20</a:t>
            </a:r>
            <a:endParaRPr lang="en-US" altLang="zh-CN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193925" y="2255520"/>
            <a:ext cx="78022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4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IMC Effectiveness Analysis of Print VS Digital Media for UNIQLO UT Collection</a:t>
            </a:r>
            <a:endParaRPr lang="en-US" altLang="zh-CN" sz="24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5056505" y="2921635"/>
            <a:ext cx="695706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2"/>
            </p:custDataLst>
          </p:nvPr>
        </p:nvCxnSpPr>
        <p:spPr>
          <a:xfrm>
            <a:off x="5124524" y="409017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24368" y="218452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ONE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29857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74650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Introduction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499110" y="1221740"/>
            <a:ext cx="11334115" cy="704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642620" y="1374775"/>
            <a:ext cx="111906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 UT uses print and digital media for "IP collaboration + omnichannel" IMC.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99110" y="2365375"/>
            <a:ext cx="11334115" cy="10788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42620" y="2551430"/>
            <a:ext cx="1119060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print case is the 2025 Demon Slayer UT subway ad, and the digital case is the 2019 UT T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iktok challenge that drove sales growth.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99110" y="3956050"/>
            <a:ext cx="11334115" cy="10452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99110" y="5377815"/>
            <a:ext cx="11334115" cy="10356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642620" y="4128770"/>
            <a:ext cx="1119060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media follows "IP coding </a:t>
            </a:r>
            <a:r>
              <a:rPr lang="en-US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billboard </a:t>
            </a:r>
            <a:r>
              <a:rPr lang="en-US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in-store inquiry", while digital media follows "influencer coding </a:t>
            </a:r>
            <a:r>
              <a:rPr lang="en-US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TikT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ok </a:t>
            </a:r>
            <a:r>
              <a:rPr lang="en-US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user interaction/purchase".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641985" y="5542280"/>
            <a:ext cx="1119060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 UT’s core users are 18-25-year-old students, with consumption motivations of nostalgia, social connection and practicality.</a:t>
            </a:r>
            <a:endParaRPr lang="en-US" altLang="zh-CN" sz="20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4999355" y="2620010"/>
            <a:ext cx="695706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Advertising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5124450" y="4206875"/>
            <a:ext cx="61410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Analysis of LifeWear Magazine Brochure</a:t>
            </a:r>
            <a:endParaRPr lang="zh-CN" altLang="en-US" sz="2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3"/>
            </p:custDataLst>
          </p:nvPr>
        </p:nvCxnSpPr>
        <p:spPr>
          <a:xfrm>
            <a:off x="5124524" y="380569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056423" y="174510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TWO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29857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74650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Advertising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微信图片_20251117135937_2364_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1437005"/>
            <a:ext cx="3322955" cy="4430395"/>
          </a:xfrm>
          <a:prstGeom prst="rect">
            <a:avLst/>
          </a:prstGeom>
        </p:spPr>
      </p:pic>
      <p:pic>
        <p:nvPicPr>
          <p:cNvPr id="4" name="图片 3" descr="微信图片_20251117135938_2365_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20" y="1437005"/>
            <a:ext cx="3194050" cy="4430395"/>
          </a:xfrm>
          <a:prstGeom prst="rect">
            <a:avLst/>
          </a:prstGeom>
        </p:spPr>
      </p:pic>
      <p:pic>
        <p:nvPicPr>
          <p:cNvPr id="6" name="图片 5" descr="微信图片_20251117135940_2367_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437640"/>
            <a:ext cx="3056255" cy="44297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Print Advertising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1815" y="6413500"/>
            <a:ext cx="40640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98475" y="1891665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184900" y="1891665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41985" y="200279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High exposure, strengthen brand awareness.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499110" y="3578860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498475" y="5266055"/>
            <a:ext cx="5387340" cy="9455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41985" y="3726815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Physical presence enhances brand credibility.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641985" y="5385435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Perfect for conveying IP sentiment and value.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6330950" y="200279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Can't interact in real time feedback is delayed.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6184900" y="3578860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6184900" y="5266055"/>
            <a:ext cx="5387975" cy="9455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6330950" y="3667760"/>
            <a:ext cx="5137150" cy="7683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High investment cost and low audience accuracy.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330950" y="5523865"/>
            <a:ext cx="5137150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2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 cannot be personalized.</a:t>
            </a:r>
            <a:endParaRPr lang="en-US" altLang="zh-CN" sz="22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1993265" y="1190625"/>
            <a:ext cx="243459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Advantages</a:t>
            </a:r>
            <a:endParaRPr lang="en-US" altLang="zh-CN" sz="2800" b="1" dirty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7397115" y="1190625"/>
            <a:ext cx="296291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Disadvantages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9110" y="37084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AIDA Analysis of LifeWear Magazine Brochure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7072630" y="1169670"/>
            <a:ext cx="4956810" cy="513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995170" y="1169670"/>
            <a:ext cx="5078095" cy="51308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2961005" y="1226820"/>
            <a:ext cx="314642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Specific Performance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45415" y="1682750"/>
            <a:ext cx="1849120" cy="118364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9245" y="207518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Awareness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995170" y="1682750"/>
            <a:ext cx="5073650" cy="1229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994535" y="2867025"/>
            <a:ext cx="5073650" cy="129095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2000250" y="4098925"/>
            <a:ext cx="5073015" cy="13449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995170" y="5443855"/>
            <a:ext cx="5073650" cy="129095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7069455" y="1682750"/>
            <a:ext cx="4967605" cy="118364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7068185" y="2866390"/>
            <a:ext cx="4973955" cy="12293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7073265" y="4095750"/>
            <a:ext cx="4963160" cy="134683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7070090" y="5442585"/>
            <a:ext cx="4958715" cy="12966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45415" y="2866390"/>
            <a:ext cx="1849120" cy="12325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151130" y="4098925"/>
            <a:ext cx="1849120" cy="134683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151130" y="5437505"/>
            <a:ext cx="1849120" cy="12992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1995170" y="1685290"/>
            <a:ext cx="507365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 text and retro illustration on the cover make them perceive UNIQLO is a  brand with texture and cultural appeal, and link it to the "cultural carrier" positioning of the UT series.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9"/>
            </p:custDataLst>
          </p:nvPr>
        </p:nvSpPr>
        <p:spPr>
          <a:xfrm>
            <a:off x="7148830" y="1217295"/>
            <a:ext cx="4859020" cy="4083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Corresponding UT Marketing Action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7067550" y="1729105"/>
            <a:ext cx="497459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Use magazine-style binding and illustrations to turn the brochure into a "collectible cultural reader", weaken the sense of advertising and strengthen the brand tone.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280670" y="331343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Interest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2"/>
            </p:custDataLst>
          </p:nvPr>
        </p:nvSpPr>
        <p:spPr>
          <a:xfrm>
            <a:off x="309245" y="4598035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Desire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309245" y="5953760"/>
            <a:ext cx="157797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0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Action</a:t>
            </a:r>
            <a:endParaRPr lang="en-US" altLang="zh-CN" sz="2000" b="1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2000250" y="2914015"/>
            <a:ext cx="507365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 inner pages, users see UT collaborations, plus in-depth interpretations of fabric technology + matching scenarios, and become curious about the cultural stories behind UT.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7079615" y="2946400"/>
            <a:ext cx="497459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Set up "designer interviews + cultural theme interpretations" in the inner pages, turning UT from "a T-shirt" into an extension of cultural content.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2005965" y="4232275"/>
            <a:ext cx="507365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When users see the benefit of participating in offline cultural salons by purchasing UT, they imagine an immersive experience of wearing UT to participate in cultural activities.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7054215" y="4257675"/>
            <a:ext cx="497459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Attach a QR code for offline event registrationat the end of the brochure, and amplify the desire to purchase with "cultural experience".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7132955" y="5556885"/>
            <a:ext cx="4974590" cy="11372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Mark the location of the theme zone in stores + direct link for online purchase" in the inner pages to reduce the cost of purchase decision-making.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29"/>
            </p:custDataLst>
          </p:nvPr>
        </p:nvSpPr>
        <p:spPr>
          <a:xfrm>
            <a:off x="1970405" y="5518150"/>
            <a:ext cx="5073650" cy="120713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170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Use the discount code in the brochure to purchase the corresponding UT in stores/online, or scan the "matching list for the same style" to order for the set of outfits .</a:t>
            </a:r>
            <a:endParaRPr lang="en-US" altLang="zh-CN" sz="170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4716780" y="2620010"/>
            <a:ext cx="6957060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6000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Digital Advertising</a:t>
            </a:r>
            <a:endParaRPr lang="en-US" altLang="zh-CN" sz="6000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4799330" y="4206875"/>
            <a:ext cx="61410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E.g. 2025 Minecraft TikTok Challenge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3"/>
            </p:custDataLst>
          </p:nvPr>
        </p:nvCxnSpPr>
        <p:spPr>
          <a:xfrm>
            <a:off x="4799404" y="3805694"/>
            <a:ext cx="44142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799248" y="1745107"/>
            <a:ext cx="305779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PART THREE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72682" y="1817146"/>
            <a:ext cx="4226907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endParaRPr lang="en-US" altLang="zh-CN" sz="166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488695" y="4699684"/>
            <a:ext cx="23948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UNIQLO</a:t>
            </a:r>
            <a:endParaRPr lang="en-US" altLang="zh-CN" sz="2000" dirty="0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99110" y="427990"/>
            <a:ext cx="11333480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3200" b="1" dirty="0">
                <a:solidFill>
                  <a:schemeClr val="l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Digital Advertising</a:t>
            </a:r>
            <a:endParaRPr lang="en-US" altLang="zh-CN" sz="3200" b="1" dirty="0">
              <a:solidFill>
                <a:schemeClr val="l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微信图片_20251117140231_2377_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1734820"/>
            <a:ext cx="2693035" cy="3601085"/>
          </a:xfrm>
          <a:prstGeom prst="rect">
            <a:avLst/>
          </a:prstGeom>
        </p:spPr>
      </p:pic>
      <p:pic>
        <p:nvPicPr>
          <p:cNvPr id="8" name="图片 7" descr="微信图片_20251117140232_2378_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5" y="1753235"/>
            <a:ext cx="2731770" cy="3583305"/>
          </a:xfrm>
          <a:prstGeom prst="rect">
            <a:avLst/>
          </a:prstGeom>
        </p:spPr>
      </p:pic>
      <p:pic>
        <p:nvPicPr>
          <p:cNvPr id="9" name="图片 8" descr="微信图片_20251117140627_2381_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30" y="520065"/>
            <a:ext cx="3192780" cy="5817235"/>
          </a:xfrm>
          <a:prstGeom prst="rect">
            <a:avLst/>
          </a:prstGeom>
        </p:spPr>
      </p:pic>
      <p:pic>
        <p:nvPicPr>
          <p:cNvPr id="10" name="图片 9" descr="微信图片_20251117140709_2382_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565" y="520065"/>
            <a:ext cx="2840990" cy="58172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5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5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TEMPLATE_THUMBS_INDEX" val="1、2、5、10、12、16、19、21、22"/>
  <p:tag name="KSO_WM_TEMPLATE_SUBCATEGORY" val="0"/>
  <p:tag name="KSO_WM_TEMPLATE_COLOR_TYPE" val="0"/>
  <p:tag name="KSO_WM_TAG_VERSION" val="1.0"/>
  <p:tag name="KSO_WM_BEAUTIFY_FLAG" val="#wm#"/>
  <p:tag name="KSO_WM_TEMPLATE_CATEGORY" val="custom"/>
  <p:tag name="KSO_WM_TEMPLATE_INDEX" val="20218275"/>
  <p:tag name="KSO_WM_TEMPLATE_MASTER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5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5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TEMPLATE_THUMBS_INDEX" val="1、2、5、10、12、16、19、21、22"/>
  <p:tag name="KSO_WM_TEMPLATE_SUBCATEGORY" val="0"/>
  <p:tag name="KSO_WM_TEMPLATE_COLOR_TYPE" val="0"/>
  <p:tag name="KSO_WM_TAG_VERSION" val="1.0"/>
  <p:tag name="KSO_WM_BEAUTIFY_FLAG" val="#wm#"/>
  <p:tag name="KSO_WM_TEMPLATE_CATEGORY" val="custom"/>
  <p:tag name="KSO_WM_TEMPLATE_INDEX" val="20218275"/>
  <p:tag name="KSO_WM_TEMPLATE_MASTER_TYPE" val="1"/>
</p:tagLst>
</file>

<file path=ppt/tags/tag233.xml><?xml version="1.0" encoding="utf-8"?>
<p:tagLst xmlns:p="http://schemas.openxmlformats.org/presentationml/2006/main">
  <p:tag name="KSO_WM_UNIT_SUBTYPE" val="c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75_1*f*1"/>
  <p:tag name="KSO_WM_TEMPLATE_CATEGORY" val="custom"/>
  <p:tag name="KSO_WM_TEMPLATE_INDEX" val="2021827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SLIDE_BACKGROUND_TYPE" val="general"/>
  <p:tag name="KSO_WM_SLIDE_ID" val="custom20218275_7"/>
  <p:tag name="KSO_WM_TEMPLATE_SUBCATEGORY" val="0"/>
  <p:tag name="KSO_WM_TEMPLATE_MASTER_TYPE" val="1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18275"/>
  <p:tag name="KSO_WM_SLIDE_LAYOUT" val="a_e_f"/>
  <p:tag name="KSO_WM_SLIDE_LAYOUT_CNT" val="1_1_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24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4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25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6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6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7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7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8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8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8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9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9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9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0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1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1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1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2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2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3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3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4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5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5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6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6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66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6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6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6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1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7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7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7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81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8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8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88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89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9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9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394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95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3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9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01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402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403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</p:tagLst>
</file>

<file path=ppt/tags/tag40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40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0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48.77377952755904,&quot;left&quot;:46.25,&quot;top&quot;:151.3,&quot;width&quot;:871.6249606299212}"/>
</p:tagLst>
</file>

<file path=ppt/tags/tag407.xml><?xml version="1.0" encoding="utf-8"?>
<p:tagLst xmlns:p="http://schemas.openxmlformats.org/presentationml/2006/main">
  <p:tag name="KSO_WM_UNIT_TEXT_FILL_FORE_SCHEMECOLOR_INDEX_BRIGHTNESS" val="0"/>
  <p:tag name="KSO_WM_UNIT_TEXT_FILL_FORE_SCHEMECOLOR_INDEX" val="7"/>
  <p:tag name="KSO_WM_UNIT_TEXT_FILL_TYPE" val="1"/>
  <p:tag name="KSO_WM_DIAGRAM_VIRTUALLY_FRAME" val="{&quot;height&quot;:348.77377952755904,&quot;left&quot;:46.25,&quot;top&quot;:151.3,&quot;width&quot;:871.6249606299212}"/>
</p:tagLst>
</file>

<file path=ppt/tags/tag40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409.xml><?xml version="1.0" encoding="utf-8"?>
<p:tagLst xmlns:p="http://schemas.openxmlformats.org/presentationml/2006/main">
  <p:tag name="KSO_WM_UNIT_SUBTYPE" val="c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8275_1*f*1"/>
  <p:tag name="KSO_WM_TEMPLATE_CATEGORY" val="custom"/>
  <p:tag name="KSO_WM_TEMPLATE_INDEX" val="2021827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PRESET_TEXT" val="运营周报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8275_1*a*1"/>
  <p:tag name="KSO_WM_TEMPLATE_CATEGORY" val="custom"/>
  <p:tag name="KSO_WM_TEMPLATE_INDEX" val="20218275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</p:tagLst>
</file>

<file path=ppt/tags/tag4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2.xml><?xml version="1.0" encoding="utf-8"?>
<p:tagLst xmlns:p="http://schemas.openxmlformats.org/presentationml/2006/main">
  <p:tag name="KSO_WM_SLIDE_BACKGROUND_TYPE" val="general"/>
  <p:tag name="KSO_WM_SLIDE_ID" val="custom20218275_7"/>
  <p:tag name="KSO_WM_TEMPLATE_SUBCATEGORY" val="0"/>
  <p:tag name="KSO_WM_TEMPLATE_MASTER_TYPE" val="1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18275"/>
  <p:tag name="KSO_WM_SLIDE_LAYOUT" val="a_e_f"/>
  <p:tag name="KSO_WM_SLIDE_LAYOUT_CNT" val="1_1_1"/>
</p:tagLst>
</file>

<file path=ppt/tags/tag413.xml><?xml version="1.0" encoding="utf-8"?>
<p:tagLst xmlns:p="http://schemas.openxmlformats.org/presentationml/2006/main">
  <p:tag name="COMMONDATA" val="eyJoZGlkIjoiYzQzNjljN2JlMWYxZmFjMjQ2ZDEzMWYyYjIzNjcyZmEifQ==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5F5F7"/>
      </a:dk2>
      <a:lt2>
        <a:srgbClr val="FFFFFF"/>
      </a:lt2>
      <a:accent1>
        <a:srgbClr val="C4B08E"/>
      </a:accent1>
      <a:accent2>
        <a:srgbClr val="BAB499"/>
      </a:accent2>
      <a:accent3>
        <a:srgbClr val="B0B8A3"/>
      </a:accent3>
      <a:accent4>
        <a:srgbClr val="A6BCAC"/>
      </a:accent4>
      <a:accent5>
        <a:srgbClr val="9AC0B5"/>
      </a:accent5>
      <a:accent6>
        <a:srgbClr val="8EC4B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F5F5F7"/>
      </a:dk2>
      <a:lt2>
        <a:srgbClr val="FFFFFF"/>
      </a:lt2>
      <a:accent1>
        <a:srgbClr val="C4B08E"/>
      </a:accent1>
      <a:accent2>
        <a:srgbClr val="BAB499"/>
      </a:accent2>
      <a:accent3>
        <a:srgbClr val="B0B8A3"/>
      </a:accent3>
      <a:accent4>
        <a:srgbClr val="A6BCAC"/>
      </a:accent4>
      <a:accent5>
        <a:srgbClr val="9AC0B5"/>
      </a:accent5>
      <a:accent6>
        <a:srgbClr val="8EC4B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5964</Words>
  <Application>WPS 演示</Application>
  <PresentationFormat>宽屏</PresentationFormat>
  <Paragraphs>229</Paragraphs>
  <Slides>18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黑体</vt:lpstr>
      <vt:lpstr>微软雅黑</vt:lpstr>
      <vt:lpstr>MiSans Light</vt:lpstr>
      <vt:lpstr>Futura Medium</vt:lpstr>
      <vt:lpstr>Segoe Print</vt:lpstr>
      <vt:lpstr>Times New Roman</vt:lpstr>
      <vt:lpstr>Arial Unicode MS</vt:lpstr>
      <vt:lpstr>2_Office 主题</vt:lpstr>
      <vt:lpstr>2_Office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Judy</cp:lastModifiedBy>
  <cp:revision>254</cp:revision>
  <dcterms:created xsi:type="dcterms:W3CDTF">2025-11-13T14:54:00Z</dcterms:created>
  <dcterms:modified xsi:type="dcterms:W3CDTF">2025-11-17T08:09:20Z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AB296C0EA65F980720F11569D8B9BA89_43</vt:lpwstr>
  </property>
  <property fmtid="{D5CDD505-2E9C-101B-9397-08002B2CF9AE}" pid="3" name="KSOProductBuildVer">
    <vt:lpwstr>2052-12.1.0.23542</vt:lpwstr>
  </property>
  <property fmtid="{D5CDD505-2E9C-101B-9397-08002B2CF9AE}" pid="4" name="KSOTemplateUUID">
    <vt:lpwstr>v1.0_mb_/pqXR+s6uBffHbubHCOKpQ==</vt:lpwstr>
  </property>
</Properties>
</file>